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6E4-5260-4E7B-83A9-26193F0BCECE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D813-81B8-446D-92A3-DEB6E29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932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6E4-5260-4E7B-83A9-26193F0BCECE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D813-81B8-446D-92A3-DEB6E29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517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6E4-5260-4E7B-83A9-26193F0BCECE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D813-81B8-446D-92A3-DEB6E29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10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6E4-5260-4E7B-83A9-26193F0BCECE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D813-81B8-446D-92A3-DEB6E29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471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6E4-5260-4E7B-83A9-26193F0BCECE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D813-81B8-446D-92A3-DEB6E29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092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6E4-5260-4E7B-83A9-26193F0BCECE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D813-81B8-446D-92A3-DEB6E29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903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6E4-5260-4E7B-83A9-26193F0BCECE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D813-81B8-446D-92A3-DEB6E29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993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6E4-5260-4E7B-83A9-26193F0BCECE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D813-81B8-446D-92A3-DEB6E29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69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6E4-5260-4E7B-83A9-26193F0BCECE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D813-81B8-446D-92A3-DEB6E29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462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6E4-5260-4E7B-83A9-26193F0BCECE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D813-81B8-446D-92A3-DEB6E29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621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26E4-5260-4E7B-83A9-26193F0BCECE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D813-81B8-446D-92A3-DEB6E29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565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126E4-5260-4E7B-83A9-26193F0BCECE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ED813-81B8-446D-92A3-DEB6E29D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122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¡El </a:t>
            </a:r>
            <a:r>
              <a:rPr lang="en-US" dirty="0" err="1" smtClean="0"/>
              <a:t>subjuntivo</a:t>
            </a:r>
            <a:r>
              <a:rPr lang="en-US" dirty="0" smtClean="0"/>
              <a:t>!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subjunctive mood</a:t>
            </a:r>
          </a:p>
          <a:p>
            <a:r>
              <a:rPr lang="en-US" dirty="0"/>
              <a:t>i</a:t>
            </a:r>
            <a:r>
              <a:rPr lang="en-US" dirty="0" smtClean="0"/>
              <a:t>n Spanish! (Not a tense, but a mood)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2231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 smtClean="0"/>
              <a:t>OK, so maybe I exaggerated a tad…you can’t use it for everything…there are always exceptions….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Luckily, the exceptions to this rule form an acronym: </a:t>
            </a:r>
          </a:p>
          <a:p>
            <a:r>
              <a:rPr lang="en-US" dirty="0" smtClean="0"/>
              <a:t>Dar- </a:t>
            </a:r>
            <a:r>
              <a:rPr lang="en-US" dirty="0" err="1" smtClean="0">
                <a:solidFill>
                  <a:srgbClr val="FF0000"/>
                </a:solidFill>
              </a:rPr>
              <a:t>Dé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smtClean="0"/>
              <a:t>etc.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Ir-</a:t>
            </a:r>
            <a:r>
              <a:rPr lang="en-US" dirty="0" err="1" smtClean="0">
                <a:solidFill>
                  <a:srgbClr val="FF0000"/>
                </a:solidFill>
              </a:rPr>
              <a:t>vaya</a:t>
            </a:r>
            <a:r>
              <a:rPr lang="en-US" dirty="0" smtClean="0"/>
              <a:t>, etc. </a:t>
            </a:r>
          </a:p>
          <a:p>
            <a:r>
              <a:rPr lang="en-US" dirty="0" smtClean="0"/>
              <a:t>Saber-</a:t>
            </a:r>
            <a:r>
              <a:rPr lang="en-US" dirty="0" err="1" smtClean="0">
                <a:solidFill>
                  <a:srgbClr val="FF0000"/>
                </a:solidFill>
              </a:rPr>
              <a:t>sepa</a:t>
            </a:r>
            <a:r>
              <a:rPr lang="en-US" dirty="0" smtClean="0"/>
              <a:t>, etc.	</a:t>
            </a:r>
          </a:p>
          <a:p>
            <a:r>
              <a:rPr lang="en-US" dirty="0" smtClean="0"/>
              <a:t>Haber-</a:t>
            </a:r>
            <a:r>
              <a:rPr lang="en-US" dirty="0" err="1" smtClean="0">
                <a:solidFill>
                  <a:srgbClr val="FF0000"/>
                </a:solidFill>
              </a:rPr>
              <a:t>haya</a:t>
            </a:r>
            <a:r>
              <a:rPr lang="en-US" dirty="0" smtClean="0"/>
              <a:t>, etc. </a:t>
            </a:r>
          </a:p>
          <a:p>
            <a:r>
              <a:rPr lang="en-US" dirty="0" err="1" smtClean="0"/>
              <a:t>Estar-</a:t>
            </a:r>
            <a:r>
              <a:rPr lang="en-US" dirty="0" err="1" smtClean="0">
                <a:solidFill>
                  <a:srgbClr val="FF0000"/>
                </a:solidFill>
              </a:rPr>
              <a:t>Esté</a:t>
            </a:r>
            <a:r>
              <a:rPr lang="en-US" dirty="0" smtClean="0"/>
              <a:t>, etc. </a:t>
            </a:r>
          </a:p>
          <a:p>
            <a:r>
              <a:rPr lang="en-US" dirty="0" err="1" smtClean="0"/>
              <a:t>Ser</a:t>
            </a:r>
            <a:r>
              <a:rPr lang="en-US" dirty="0" smtClean="0"/>
              <a:t>- </a:t>
            </a:r>
            <a:r>
              <a:rPr lang="en-US" dirty="0" smtClean="0">
                <a:solidFill>
                  <a:srgbClr val="FF0000"/>
                </a:solidFill>
              </a:rPr>
              <a:t>Sea</a:t>
            </a:r>
            <a:r>
              <a:rPr lang="en-US" dirty="0" smtClean="0"/>
              <a:t>, etc.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135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Also, there are other clauses that can “trigger” the subjunctive (C1 clauses)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cuanto</a:t>
            </a:r>
            <a:r>
              <a:rPr lang="en-US" dirty="0" smtClean="0"/>
              <a:t> (especially as future projection)</a:t>
            </a:r>
          </a:p>
          <a:p>
            <a:r>
              <a:rPr lang="en-US" dirty="0" smtClean="0"/>
              <a:t>Sin </a:t>
            </a:r>
            <a:r>
              <a:rPr lang="en-US" dirty="0" err="1" smtClean="0"/>
              <a:t>que</a:t>
            </a:r>
            <a:endParaRPr lang="en-US" dirty="0" smtClean="0"/>
          </a:p>
          <a:p>
            <a:r>
              <a:rPr lang="en-US" dirty="0" smtClean="0"/>
              <a:t>Con </a:t>
            </a:r>
            <a:r>
              <a:rPr lang="en-US" dirty="0" err="1" smtClean="0"/>
              <a:t>tal</a:t>
            </a:r>
            <a:r>
              <a:rPr lang="en-US" dirty="0" smtClean="0"/>
              <a:t> (de) </a:t>
            </a:r>
            <a:r>
              <a:rPr lang="en-US" dirty="0" err="1" smtClean="0"/>
              <a:t>que</a:t>
            </a:r>
            <a:endParaRPr lang="en-US" dirty="0" smtClean="0"/>
          </a:p>
          <a:p>
            <a:r>
              <a:rPr lang="en-US" dirty="0" smtClean="0"/>
              <a:t>Antes (de) </a:t>
            </a:r>
            <a:r>
              <a:rPr lang="en-US" dirty="0" err="1" smtClean="0"/>
              <a:t>que</a:t>
            </a:r>
            <a:endParaRPr lang="en-US" dirty="0" smtClean="0"/>
          </a:p>
          <a:p>
            <a:r>
              <a:rPr lang="en-US" dirty="0" smtClean="0"/>
              <a:t>Para </a:t>
            </a:r>
            <a:r>
              <a:rPr lang="en-US" dirty="0" err="1" smtClean="0"/>
              <a:t>que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err="1" smtClean="0"/>
              <a:t>menos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414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you form this mood?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Here is a “formula” if you like to use them. </a:t>
            </a:r>
          </a:p>
          <a:p>
            <a:endParaRPr lang="en-US" dirty="0"/>
          </a:p>
          <a:p>
            <a:r>
              <a:rPr lang="en-US" dirty="0" smtClean="0"/>
              <a:t>C 1* (WEIRDOS)  </a:t>
            </a:r>
            <a:r>
              <a:rPr lang="en-US" dirty="0" err="1" smtClean="0"/>
              <a:t>que</a:t>
            </a:r>
            <a:r>
              <a:rPr lang="en-US" dirty="0" smtClean="0"/>
              <a:t>  C2* (</a:t>
            </a:r>
            <a:r>
              <a:rPr lang="en-US" dirty="0" err="1" smtClean="0"/>
              <a:t>Yo</a:t>
            </a:r>
            <a:r>
              <a:rPr lang="en-US" dirty="0" smtClean="0"/>
              <a:t>-o-drop-flip) </a:t>
            </a:r>
          </a:p>
          <a:p>
            <a:pPr marL="3657600" lvl="8" indent="0">
              <a:buNone/>
            </a:pPr>
            <a:r>
              <a:rPr lang="en-US" dirty="0" smtClean="0"/>
              <a:t>              (or DISHES)</a:t>
            </a:r>
          </a:p>
          <a:p>
            <a:pPr marL="3657600" lvl="8" indent="0">
              <a:buNone/>
            </a:pPr>
            <a:endParaRPr lang="en-US" dirty="0"/>
          </a:p>
          <a:p>
            <a:pPr marL="3657600" lvl="8" indent="0">
              <a:buNone/>
            </a:pPr>
            <a:endParaRPr lang="en-US" dirty="0" smtClean="0"/>
          </a:p>
          <a:p>
            <a:pPr marL="3657600" lvl="8" indent="0">
              <a:buNone/>
            </a:pPr>
            <a:endParaRPr lang="en-US" dirty="0"/>
          </a:p>
          <a:p>
            <a:pPr marL="3657600" lvl="8" indent="0">
              <a:buNone/>
            </a:pPr>
            <a:endParaRPr lang="en-US" dirty="0" smtClean="0"/>
          </a:p>
          <a:p>
            <a:pPr marL="3657600" lvl="8" indent="0">
              <a:buNone/>
            </a:pPr>
            <a:r>
              <a:rPr lang="en-US" dirty="0" smtClean="0"/>
              <a:t>*By the way, a “Clause” (C) is a subject, or an implied subject, and a conjugated verb.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537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clause one (C1)?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first clause has some kind of emotion in it that “triggers” the subjunctive mood/form after the “</a:t>
            </a:r>
            <a:r>
              <a:rPr lang="en-US" dirty="0" err="1" smtClean="0"/>
              <a:t>que.</a:t>
            </a:r>
            <a:r>
              <a:rPr lang="en-US" dirty="0" smtClean="0"/>
              <a:t>” </a:t>
            </a:r>
          </a:p>
          <a:p>
            <a:r>
              <a:rPr lang="en-US" dirty="0" smtClean="0"/>
              <a:t>Please remember that the Subjunctive is a mood of “subjectivity” instead of “objectivity,” which was the indicative mood, or the regular old “present-tense” you learned in Spanish 101 or 8</a:t>
            </a:r>
            <a:r>
              <a:rPr lang="en-US" baseline="30000" dirty="0" smtClean="0"/>
              <a:t>th</a:t>
            </a:r>
            <a:r>
              <a:rPr lang="en-US" dirty="0" smtClean="0"/>
              <a:t> grade!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422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some “trigger” clauses or emotion? (WEIRDOS)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Wishes </a:t>
            </a:r>
            <a:r>
              <a:rPr lang="en-US" sz="2800" dirty="0" smtClean="0"/>
              <a:t>(</a:t>
            </a:r>
            <a:r>
              <a:rPr lang="en-US" sz="2800" dirty="0" err="1" smtClean="0"/>
              <a:t>Deseo</a:t>
            </a:r>
            <a:r>
              <a:rPr lang="en-US" sz="2800" dirty="0" smtClean="0"/>
              <a:t>, </a:t>
            </a:r>
            <a:r>
              <a:rPr lang="en-US" sz="2800" dirty="0" err="1" smtClean="0"/>
              <a:t>quiero</a:t>
            </a:r>
            <a:r>
              <a:rPr lang="en-US" sz="2800" dirty="0" smtClean="0"/>
              <a:t>, </a:t>
            </a:r>
            <a:r>
              <a:rPr lang="en-US" sz="2800" dirty="0" err="1" smtClean="0"/>
              <a:t>quisiera</a:t>
            </a:r>
            <a:r>
              <a:rPr lang="en-US" sz="2800" dirty="0" smtClean="0"/>
              <a:t>, </a:t>
            </a:r>
            <a:r>
              <a:rPr lang="en-US" sz="2800" dirty="0" err="1" smtClean="0"/>
              <a:t>ella</a:t>
            </a:r>
            <a:r>
              <a:rPr lang="en-US" sz="2800" dirty="0" smtClean="0"/>
              <a:t> </a:t>
            </a:r>
            <a:r>
              <a:rPr lang="en-US" sz="2800" dirty="0" err="1" smtClean="0"/>
              <a:t>quiere</a:t>
            </a:r>
            <a:r>
              <a:rPr lang="en-US" sz="2800" dirty="0" smtClean="0"/>
              <a:t>, etc.) </a:t>
            </a:r>
          </a:p>
          <a:p>
            <a:r>
              <a:rPr lang="en-US" dirty="0" smtClean="0"/>
              <a:t>Emotions (</a:t>
            </a:r>
            <a:r>
              <a:rPr lang="en-US" dirty="0" err="1" smtClean="0"/>
              <a:t>Espero</a:t>
            </a:r>
            <a:r>
              <a:rPr lang="en-US" dirty="0" smtClean="0"/>
              <a:t>, </a:t>
            </a:r>
            <a:r>
              <a:rPr lang="en-US" dirty="0" err="1" smtClean="0"/>
              <a:t>quieres</a:t>
            </a:r>
            <a:r>
              <a:rPr lang="en-US" dirty="0" smtClean="0"/>
              <a:t>, </a:t>
            </a:r>
            <a:r>
              <a:rPr lang="en-US" dirty="0" err="1" smtClean="0"/>
              <a:t>dudamos</a:t>
            </a:r>
            <a:r>
              <a:rPr lang="en-US" dirty="0" smtClean="0"/>
              <a:t>, etc.) </a:t>
            </a:r>
          </a:p>
          <a:p>
            <a:r>
              <a:rPr lang="en-US" dirty="0" smtClean="0"/>
              <a:t>Impersonal Expressions (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bueno</a:t>
            </a:r>
            <a:r>
              <a:rPr lang="en-US" dirty="0" smtClean="0"/>
              <a:t>, </a:t>
            </a:r>
            <a:r>
              <a:rPr lang="en-US" dirty="0" err="1" smtClean="0"/>
              <a:t>malo</a:t>
            </a:r>
            <a:r>
              <a:rPr lang="en-US" dirty="0" smtClean="0"/>
              <a:t>, etc.)</a:t>
            </a:r>
          </a:p>
          <a:p>
            <a:r>
              <a:rPr lang="en-US" dirty="0" smtClean="0"/>
              <a:t>Requests (</a:t>
            </a:r>
            <a:r>
              <a:rPr lang="en-US" dirty="0" err="1" smtClean="0"/>
              <a:t>Pido</a:t>
            </a:r>
            <a:r>
              <a:rPr lang="en-US" dirty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, </a:t>
            </a:r>
            <a:r>
              <a:rPr lang="en-US" dirty="0" err="1" smtClean="0"/>
              <a:t>ruego</a:t>
            </a:r>
            <a:r>
              <a:rPr lang="en-US" dirty="0" smtClean="0"/>
              <a:t>, </a:t>
            </a:r>
            <a:r>
              <a:rPr lang="en-US" dirty="0" err="1" smtClean="0"/>
              <a:t>exigimos</a:t>
            </a:r>
            <a:r>
              <a:rPr lang="en-US" dirty="0" smtClean="0"/>
              <a:t>, etc.)</a:t>
            </a:r>
          </a:p>
          <a:p>
            <a:r>
              <a:rPr lang="en-US" dirty="0" smtClean="0"/>
              <a:t>Doubt, disbelief, denial (</a:t>
            </a:r>
            <a:r>
              <a:rPr lang="en-US" dirty="0" err="1" smtClean="0"/>
              <a:t>Dudo</a:t>
            </a:r>
            <a:r>
              <a:rPr lang="en-US" dirty="0" smtClean="0"/>
              <a:t>, no </a:t>
            </a:r>
            <a:r>
              <a:rPr lang="en-US" dirty="0" err="1" smtClean="0"/>
              <a:t>creo</a:t>
            </a:r>
            <a:r>
              <a:rPr lang="en-US" dirty="0" smtClean="0"/>
              <a:t>, </a:t>
            </a:r>
            <a:r>
              <a:rPr lang="en-US" dirty="0" err="1" smtClean="0"/>
              <a:t>niego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Ojalá</a:t>
            </a:r>
            <a:r>
              <a:rPr lang="en-US" dirty="0" smtClean="0"/>
              <a:t> (an </a:t>
            </a:r>
            <a:r>
              <a:rPr lang="en-US" dirty="0" err="1" smtClean="0"/>
              <a:t>arabic-deraved</a:t>
            </a:r>
            <a:r>
              <a:rPr lang="en-US" dirty="0" smtClean="0"/>
              <a:t> word= hopefully)</a:t>
            </a:r>
          </a:p>
          <a:p>
            <a:r>
              <a:rPr lang="en-US" dirty="0" smtClean="0"/>
              <a:t>Suggestions/advice (</a:t>
            </a:r>
            <a:r>
              <a:rPr lang="en-US" dirty="0" err="1" smtClean="0"/>
              <a:t>sugiero</a:t>
            </a:r>
            <a:r>
              <a:rPr lang="en-US" dirty="0" smtClean="0"/>
              <a:t>, </a:t>
            </a:r>
            <a:r>
              <a:rPr lang="en-US" dirty="0" err="1" smtClean="0"/>
              <a:t>aconseja</a:t>
            </a:r>
            <a:r>
              <a:rPr lang="en-US" dirty="0" smtClean="0"/>
              <a:t>, etc.)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903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Que</a:t>
            </a:r>
            <a:r>
              <a:rPr lang="en-US" dirty="0" smtClean="0"/>
              <a:t>= that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                    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	 </a:t>
            </a:r>
            <a:r>
              <a:rPr lang="en-US" sz="5400" dirty="0" smtClean="0"/>
              <a:t>‘</a:t>
            </a:r>
            <a:r>
              <a:rPr lang="en-US" sz="5400" dirty="0" err="1" smtClean="0"/>
              <a:t>nuff</a:t>
            </a:r>
            <a:r>
              <a:rPr lang="en-US" sz="5400" dirty="0" smtClean="0"/>
              <a:t> said! </a:t>
            </a:r>
            <a:r>
              <a:rPr lang="en-US" sz="5400" dirty="0" smtClean="0">
                <a:sym typeface="Wingdings" panose="05000000000000000000" pitchFamily="2" charset="2"/>
              </a:rPr>
              <a:t>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969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is the “Clause 2” or subjunctive clause, formed?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1) Take the </a:t>
            </a:r>
            <a:r>
              <a:rPr lang="en-US" dirty="0" err="1" smtClean="0"/>
              <a:t>yo</a:t>
            </a:r>
            <a:r>
              <a:rPr lang="en-US" dirty="0" smtClean="0"/>
              <a:t>-form of most any verb. (</a:t>
            </a:r>
            <a:r>
              <a:rPr lang="en-US" dirty="0" err="1" smtClean="0"/>
              <a:t>Tomo</a:t>
            </a:r>
            <a:r>
              <a:rPr lang="en-US" dirty="0" smtClean="0"/>
              <a:t>, </a:t>
            </a:r>
            <a:r>
              <a:rPr lang="en-US" dirty="0" err="1" smtClean="0"/>
              <a:t>como</a:t>
            </a:r>
            <a:r>
              <a:rPr lang="en-US" dirty="0" smtClean="0"/>
              <a:t>, </a:t>
            </a:r>
            <a:r>
              <a:rPr lang="en-US" dirty="0" err="1" smtClean="0"/>
              <a:t>escribo</a:t>
            </a:r>
            <a:r>
              <a:rPr lang="en-US" dirty="0" smtClean="0"/>
              <a:t>, </a:t>
            </a:r>
            <a:r>
              <a:rPr lang="en-US" dirty="0" err="1" smtClean="0"/>
              <a:t>salgo</a:t>
            </a:r>
            <a:r>
              <a:rPr lang="en-US" dirty="0" smtClean="0"/>
              <a:t>, </a:t>
            </a:r>
            <a:r>
              <a:rPr lang="en-US" dirty="0" err="1" smtClean="0"/>
              <a:t>hago</a:t>
            </a:r>
            <a:r>
              <a:rPr lang="en-US" dirty="0" smtClean="0"/>
              <a:t>, </a:t>
            </a:r>
            <a:r>
              <a:rPr lang="en-US" dirty="0" err="1" smtClean="0"/>
              <a:t>tengo</a:t>
            </a:r>
            <a:r>
              <a:rPr lang="en-US" dirty="0" smtClean="0"/>
              <a:t>, </a:t>
            </a:r>
            <a:r>
              <a:rPr lang="en-US" dirty="0" err="1" smtClean="0"/>
              <a:t>duermo</a:t>
            </a:r>
            <a:r>
              <a:rPr lang="en-US" dirty="0" smtClean="0"/>
              <a:t>…)</a:t>
            </a:r>
          </a:p>
          <a:p>
            <a:r>
              <a:rPr lang="en-US" dirty="0" smtClean="0"/>
              <a:t>2) Look at the letter “o.”</a:t>
            </a:r>
          </a:p>
          <a:p>
            <a:r>
              <a:rPr lang="en-US" dirty="0" smtClean="0"/>
              <a:t>3) Drop the “o” </a:t>
            </a:r>
          </a:p>
          <a:p>
            <a:r>
              <a:rPr lang="en-US" dirty="0" smtClean="0"/>
              <a:t>4) Flip A to E (and vice-versa) </a:t>
            </a:r>
          </a:p>
          <a:p>
            <a:r>
              <a:rPr lang="en-US" dirty="0" smtClean="0"/>
              <a:t>OR use these endings: AR			ER/IR</a:t>
            </a:r>
            <a:endParaRPr lang="en-US" dirty="0"/>
          </a:p>
          <a:p>
            <a:pPr lvl="8"/>
            <a:r>
              <a:rPr lang="en-US" dirty="0" smtClean="0"/>
              <a:t>e        </a:t>
            </a:r>
            <a:r>
              <a:rPr lang="en-US" dirty="0" err="1" smtClean="0"/>
              <a:t>emos</a:t>
            </a:r>
            <a:r>
              <a:rPr lang="en-US" dirty="0" smtClean="0"/>
              <a:t>		a	</a:t>
            </a:r>
            <a:r>
              <a:rPr lang="en-US" dirty="0" err="1" smtClean="0"/>
              <a:t>amos</a:t>
            </a:r>
            <a:endParaRPr lang="en-US" dirty="0" smtClean="0"/>
          </a:p>
          <a:p>
            <a:pPr lvl="8"/>
            <a:r>
              <a:rPr lang="en-US" dirty="0"/>
              <a:t>e</a:t>
            </a:r>
            <a:r>
              <a:rPr lang="en-US" dirty="0" smtClean="0"/>
              <a:t>	</a:t>
            </a:r>
            <a:r>
              <a:rPr lang="en-US" dirty="0" err="1" smtClean="0"/>
              <a:t>eis</a:t>
            </a:r>
            <a:r>
              <a:rPr lang="en-US" dirty="0" smtClean="0"/>
              <a:t>		as	</a:t>
            </a:r>
            <a:r>
              <a:rPr lang="en-US" dirty="0" err="1" smtClean="0"/>
              <a:t>áis</a:t>
            </a:r>
            <a:endParaRPr lang="en-US" dirty="0" smtClean="0"/>
          </a:p>
          <a:p>
            <a:pPr lvl="8"/>
            <a:r>
              <a:rPr lang="en-US" dirty="0"/>
              <a:t>e</a:t>
            </a:r>
            <a:r>
              <a:rPr lang="en-US" dirty="0" smtClean="0"/>
              <a:t>	</a:t>
            </a:r>
            <a:r>
              <a:rPr lang="en-US" dirty="0" err="1" smtClean="0"/>
              <a:t>en</a:t>
            </a:r>
            <a:r>
              <a:rPr lang="en-US" dirty="0" smtClean="0"/>
              <a:t>		a	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314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were some of those irregular </a:t>
            </a:r>
            <a:r>
              <a:rPr lang="en-US" dirty="0" err="1" smtClean="0"/>
              <a:t>yo</a:t>
            </a:r>
            <a:r>
              <a:rPr lang="en-US" dirty="0" smtClean="0"/>
              <a:t>-forms again? I forget! </a:t>
            </a:r>
            <a:r>
              <a:rPr lang="en-US" dirty="0" smtClean="0">
                <a:sym typeface="Wingdings" panose="05000000000000000000" pitchFamily="2" charset="2"/>
              </a:rPr>
              <a:t>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“YO-GO” verbs!	 And some others: 	</a:t>
            </a:r>
          </a:p>
          <a:p>
            <a:r>
              <a:rPr lang="en-US" dirty="0" err="1" smtClean="0"/>
              <a:t>Salir-</a:t>
            </a:r>
            <a:r>
              <a:rPr lang="en-US" dirty="0" err="1" smtClean="0">
                <a:solidFill>
                  <a:srgbClr val="FF0000"/>
                </a:solidFill>
              </a:rPr>
              <a:t>salgo</a:t>
            </a:r>
            <a:r>
              <a:rPr lang="en-US" dirty="0" smtClean="0">
                <a:solidFill>
                  <a:srgbClr val="FF0000"/>
                </a:solidFill>
              </a:rPr>
              <a:t>			</a:t>
            </a:r>
            <a:r>
              <a:rPr lang="en-US" dirty="0" err="1" smtClean="0">
                <a:solidFill>
                  <a:srgbClr val="FF0000"/>
                </a:solidFill>
              </a:rPr>
              <a:t>duermo</a:t>
            </a:r>
            <a:endParaRPr lang="en-US" dirty="0" smtClean="0"/>
          </a:p>
          <a:p>
            <a:r>
              <a:rPr lang="en-US" dirty="0" err="1" smtClean="0"/>
              <a:t>Tener-</a:t>
            </a:r>
            <a:r>
              <a:rPr lang="en-US" dirty="0" err="1" smtClean="0">
                <a:solidFill>
                  <a:srgbClr val="FF0000"/>
                </a:solidFill>
              </a:rPr>
              <a:t>tengo</a:t>
            </a:r>
            <a:r>
              <a:rPr lang="en-US" dirty="0"/>
              <a:t>	</a:t>
            </a:r>
            <a:r>
              <a:rPr lang="en-US" dirty="0" smtClean="0"/>
              <a:t>		</a:t>
            </a:r>
            <a:r>
              <a:rPr lang="en-US" dirty="0" err="1" smtClean="0">
                <a:solidFill>
                  <a:srgbClr val="FF0000"/>
                </a:solidFill>
              </a:rPr>
              <a:t>pido</a:t>
            </a:r>
            <a:endParaRPr lang="en-US" dirty="0" smtClean="0"/>
          </a:p>
          <a:p>
            <a:r>
              <a:rPr lang="en-US" dirty="0" err="1" smtClean="0"/>
              <a:t>Hacer-</a:t>
            </a:r>
            <a:r>
              <a:rPr lang="en-US" dirty="0" err="1" smtClean="0">
                <a:solidFill>
                  <a:srgbClr val="FF0000"/>
                </a:solidFill>
              </a:rPr>
              <a:t>hago</a:t>
            </a:r>
            <a:r>
              <a:rPr lang="en-US" dirty="0" smtClean="0">
                <a:solidFill>
                  <a:srgbClr val="FF0000"/>
                </a:solidFill>
              </a:rPr>
              <a:t>			</a:t>
            </a:r>
            <a:r>
              <a:rPr lang="en-US" dirty="0" err="1" smtClean="0">
                <a:solidFill>
                  <a:srgbClr val="FF0000"/>
                </a:solidFill>
              </a:rPr>
              <a:t>sirvo</a:t>
            </a:r>
            <a:endParaRPr lang="en-US" dirty="0" smtClean="0"/>
          </a:p>
          <a:p>
            <a:r>
              <a:rPr lang="en-US" dirty="0" err="1" smtClean="0"/>
              <a:t>Venir-</a:t>
            </a:r>
            <a:r>
              <a:rPr lang="en-US" dirty="0" err="1" smtClean="0">
                <a:solidFill>
                  <a:srgbClr val="FF0000"/>
                </a:solidFill>
              </a:rPr>
              <a:t>vengo</a:t>
            </a:r>
            <a:r>
              <a:rPr lang="en-US" dirty="0" smtClean="0">
                <a:solidFill>
                  <a:srgbClr val="FF0000"/>
                </a:solidFill>
              </a:rPr>
              <a:t>			</a:t>
            </a:r>
            <a:r>
              <a:rPr lang="en-US" dirty="0" err="1" smtClean="0">
                <a:solidFill>
                  <a:srgbClr val="FF0000"/>
                </a:solidFill>
              </a:rPr>
              <a:t>quiero</a:t>
            </a:r>
            <a:endParaRPr lang="en-US" dirty="0" smtClean="0"/>
          </a:p>
          <a:p>
            <a:r>
              <a:rPr lang="en-US" dirty="0" err="1" smtClean="0"/>
              <a:t>Decir-</a:t>
            </a:r>
            <a:r>
              <a:rPr lang="en-US" dirty="0" err="1" smtClean="0">
                <a:solidFill>
                  <a:srgbClr val="FF0000"/>
                </a:solidFill>
              </a:rPr>
              <a:t>digo</a:t>
            </a:r>
            <a:r>
              <a:rPr lang="en-US" dirty="0" smtClean="0">
                <a:solidFill>
                  <a:srgbClr val="FF0000"/>
                </a:solidFill>
              </a:rPr>
              <a:t>			</a:t>
            </a:r>
            <a:r>
              <a:rPr lang="en-US" dirty="0" err="1" smtClean="0">
                <a:solidFill>
                  <a:srgbClr val="FF0000"/>
                </a:solidFill>
              </a:rPr>
              <a:t>conduzco</a:t>
            </a:r>
            <a:endParaRPr lang="en-US" dirty="0" smtClean="0"/>
          </a:p>
          <a:p>
            <a:r>
              <a:rPr lang="en-US" dirty="0" err="1" smtClean="0"/>
              <a:t>Poner-</a:t>
            </a:r>
            <a:r>
              <a:rPr lang="en-US" dirty="0" err="1" smtClean="0">
                <a:solidFill>
                  <a:srgbClr val="FF0000"/>
                </a:solidFill>
              </a:rPr>
              <a:t>pongo</a:t>
            </a:r>
            <a:r>
              <a:rPr lang="en-US" dirty="0" smtClean="0">
                <a:solidFill>
                  <a:srgbClr val="FF0000"/>
                </a:solidFill>
              </a:rPr>
              <a:t>			</a:t>
            </a:r>
            <a:r>
              <a:rPr lang="en-US" dirty="0" err="1" smtClean="0">
                <a:solidFill>
                  <a:srgbClr val="FF0000"/>
                </a:solidFill>
              </a:rPr>
              <a:t>conozco</a:t>
            </a:r>
            <a:endParaRPr lang="en-US" dirty="0" smtClean="0"/>
          </a:p>
          <a:p>
            <a:r>
              <a:rPr lang="en-US" dirty="0" smtClean="0"/>
              <a:t>Traer-</a:t>
            </a:r>
            <a:r>
              <a:rPr lang="en-US" dirty="0" err="1" smtClean="0">
                <a:solidFill>
                  <a:srgbClr val="FF0000"/>
                </a:solidFill>
              </a:rPr>
              <a:t>traigo</a:t>
            </a:r>
            <a:r>
              <a:rPr lang="en-US" dirty="0" smtClean="0">
                <a:solidFill>
                  <a:srgbClr val="FF0000"/>
                </a:solidFill>
              </a:rPr>
              <a:t>			</a:t>
            </a:r>
            <a:r>
              <a:rPr lang="en-US" dirty="0" err="1" smtClean="0">
                <a:solidFill>
                  <a:srgbClr val="FF0000"/>
                </a:solidFill>
              </a:rPr>
              <a:t>quepo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7965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Yo</a:t>
            </a:r>
            <a:r>
              <a:rPr lang="en-US" dirty="0" smtClean="0"/>
              <a:t>-o-drop-flip!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your arms (TPR) to act this out a bit….like “YMCA” (Maybe start humming the tune….) </a:t>
            </a:r>
          </a:p>
          <a:p>
            <a:pPr marL="0" indent="0">
              <a:buNone/>
            </a:pPr>
            <a:r>
              <a:rPr lang="en-US" dirty="0" err="1" smtClean="0"/>
              <a:t>Yo</a:t>
            </a:r>
            <a:r>
              <a:rPr lang="en-US" dirty="0" smtClean="0"/>
              <a:t>-(point your hands in to your chest) </a:t>
            </a:r>
          </a:p>
          <a:p>
            <a:pPr marL="0" indent="0">
              <a:buNone/>
            </a:pPr>
            <a:r>
              <a:rPr lang="en-US" dirty="0" smtClean="0"/>
              <a:t>O- Put your arms up in the shape of an “o”</a:t>
            </a:r>
          </a:p>
          <a:p>
            <a:pPr marL="0" indent="0">
              <a:buNone/>
            </a:pPr>
            <a:r>
              <a:rPr lang="en-US" dirty="0" smtClean="0"/>
              <a:t>Drop- Drop your arms!</a:t>
            </a:r>
          </a:p>
          <a:p>
            <a:pPr marL="0" indent="0">
              <a:buNone/>
            </a:pPr>
            <a:r>
              <a:rPr lang="en-US" dirty="0" smtClean="0"/>
              <a:t>Flip! –Flip your arms, just like we flip from A to E and versa-visa! (or is that vice-versa?)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1223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song?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If you have a clause-one that shows</a:t>
            </a:r>
          </a:p>
          <a:p>
            <a:pPr marL="0" indent="0">
              <a:buNone/>
            </a:pPr>
            <a:r>
              <a:rPr lang="en-US" dirty="0" smtClean="0"/>
              <a:t>    emotion, well, then everyone knows, </a:t>
            </a:r>
          </a:p>
          <a:p>
            <a:pPr marL="0" indent="0">
              <a:buNone/>
            </a:pPr>
            <a:r>
              <a:rPr lang="en-US" dirty="0" smtClean="0"/>
              <a:t>There’s a thing you </a:t>
            </a:r>
            <a:r>
              <a:rPr lang="en-US" dirty="0" err="1" smtClean="0"/>
              <a:t>gotta</a:t>
            </a:r>
            <a:r>
              <a:rPr lang="en-US" dirty="0" smtClean="0"/>
              <a:t> do after “</a:t>
            </a:r>
            <a:r>
              <a:rPr lang="en-US" dirty="0" err="1" smtClean="0"/>
              <a:t>que</a:t>
            </a:r>
            <a:r>
              <a:rPr lang="en-US" dirty="0" smtClean="0"/>
              <a:t>”</a:t>
            </a:r>
          </a:p>
          <a:p>
            <a:pPr marL="0" indent="0">
              <a:buNone/>
            </a:pPr>
            <a:r>
              <a:rPr lang="en-US" dirty="0" smtClean="0"/>
              <a:t>But you’ve got to form it this way</a:t>
            </a:r>
          </a:p>
          <a:p>
            <a:pPr marL="0" indent="0">
              <a:buNone/>
            </a:pPr>
            <a:r>
              <a:rPr lang="en-US" dirty="0" smtClean="0"/>
              <a:t>No verb does it all by itself</a:t>
            </a:r>
          </a:p>
          <a:p>
            <a:pPr marL="0" indent="0">
              <a:buNone/>
            </a:pPr>
            <a:r>
              <a:rPr lang="en-US" dirty="0" smtClean="0"/>
              <a:t>The subjunctive can’t just sit on the shelf!</a:t>
            </a:r>
          </a:p>
          <a:p>
            <a:pPr marL="0" indent="0">
              <a:buNone/>
            </a:pPr>
            <a:r>
              <a:rPr lang="en-US" dirty="0" smtClean="0"/>
              <a:t>You can use it, flip that E to an A, </a:t>
            </a:r>
          </a:p>
          <a:p>
            <a:pPr marL="0" indent="0">
              <a:buNone/>
            </a:pPr>
            <a:r>
              <a:rPr lang="en-US" dirty="0" smtClean="0"/>
              <a:t>But you’ve got to form it this way: </a:t>
            </a:r>
          </a:p>
          <a:p>
            <a:pPr marL="0" indent="0">
              <a:buNone/>
            </a:pPr>
            <a:r>
              <a:rPr lang="en-US" dirty="0" smtClean="0"/>
              <a:t>You’ve got to do the “</a:t>
            </a:r>
            <a:r>
              <a:rPr lang="en-US" dirty="0" err="1" smtClean="0"/>
              <a:t>yo</a:t>
            </a:r>
            <a:r>
              <a:rPr lang="en-US" dirty="0" smtClean="0"/>
              <a:t>-o-drop-flip” you </a:t>
            </a:r>
            <a:r>
              <a:rPr lang="en-US" dirty="0" err="1" smtClean="0"/>
              <a:t>gotta</a:t>
            </a:r>
            <a:r>
              <a:rPr lang="en-US" dirty="0" smtClean="0"/>
              <a:t> the do the “</a:t>
            </a:r>
            <a:r>
              <a:rPr lang="en-US" dirty="0" err="1" smtClean="0"/>
              <a:t>yo</a:t>
            </a:r>
            <a:r>
              <a:rPr lang="en-US" dirty="0" smtClean="0"/>
              <a:t>-o-drop-flip”</a:t>
            </a:r>
          </a:p>
          <a:p>
            <a:pPr marL="0" indent="0">
              <a:buNone/>
            </a:pPr>
            <a:r>
              <a:rPr lang="en-US" dirty="0" smtClean="0"/>
              <a:t>Now you can do that new flip, even use it today!</a:t>
            </a:r>
          </a:p>
          <a:p>
            <a:pPr marL="0" indent="0">
              <a:buNone/>
            </a:pPr>
            <a:r>
              <a:rPr lang="en-US" dirty="0" smtClean="0"/>
              <a:t>You can use  it after the </a:t>
            </a:r>
            <a:r>
              <a:rPr lang="en-US" dirty="0" err="1" smtClean="0"/>
              <a:t>que</a:t>
            </a:r>
            <a:r>
              <a:rPr lang="en-US" dirty="0" smtClean="0"/>
              <a:t>…..</a:t>
            </a:r>
          </a:p>
          <a:p>
            <a:pPr marL="0" indent="0">
              <a:buNone/>
            </a:pPr>
            <a:r>
              <a:rPr lang="en-US" dirty="0" err="1" smtClean="0"/>
              <a:t>Yo</a:t>
            </a:r>
            <a:r>
              <a:rPr lang="en-US" dirty="0" smtClean="0"/>
              <a:t>-o-drop-flip, you can do the </a:t>
            </a:r>
            <a:r>
              <a:rPr lang="en-US" dirty="0" err="1" smtClean="0"/>
              <a:t>yo</a:t>
            </a:r>
            <a:r>
              <a:rPr lang="en-US" dirty="0" smtClean="0"/>
              <a:t>-o-drop-flip!</a:t>
            </a:r>
          </a:p>
          <a:p>
            <a:pPr marL="0" indent="0">
              <a:buNone/>
            </a:pPr>
            <a:r>
              <a:rPr lang="en-US" dirty="0" smtClean="0"/>
              <a:t>You got everything in this one simple rule, </a:t>
            </a:r>
          </a:p>
          <a:p>
            <a:pPr marL="0" indent="0">
              <a:buNone/>
            </a:pPr>
            <a:r>
              <a:rPr lang="en-US" dirty="0" smtClean="0"/>
              <a:t>You can use it for </a:t>
            </a:r>
            <a:r>
              <a:rPr lang="en-US" dirty="0" err="1" smtClean="0"/>
              <a:t>españ-ool</a:t>
            </a:r>
            <a:r>
              <a:rPr lang="en-US" dirty="0" smtClean="0"/>
              <a:t>!</a:t>
            </a:r>
          </a:p>
          <a:p>
            <a:pPr marL="0" indent="0">
              <a:buNone/>
            </a:pPr>
            <a:r>
              <a:rPr lang="en-US" dirty="0" err="1" smtClean="0"/>
              <a:t>Yo</a:t>
            </a:r>
            <a:r>
              <a:rPr lang="en-US" dirty="0" smtClean="0"/>
              <a:t>-o-drop-flip!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758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630</Words>
  <Application>Microsoft Office PowerPoint</Application>
  <PresentationFormat>On-screen Show (4:3)</PresentationFormat>
  <Paragraphs>83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¡El subjuntivo! </vt:lpstr>
      <vt:lpstr>How do you form this mood? </vt:lpstr>
      <vt:lpstr>What is the clause one (C1)?</vt:lpstr>
      <vt:lpstr>What are some “trigger” clauses or emotion? (WEIRDOS)</vt:lpstr>
      <vt:lpstr>Que= that</vt:lpstr>
      <vt:lpstr>How is the “Clause 2” or subjunctive clause, formed? </vt:lpstr>
      <vt:lpstr>What were some of those irregular yo-forms again? I forget!  </vt:lpstr>
      <vt:lpstr>Yo-o-drop-flip! </vt:lpstr>
      <vt:lpstr>What is the song? </vt:lpstr>
      <vt:lpstr>OK, so maybe I exaggerated a tad…you can’t use it for everything…there are always exceptions…. </vt:lpstr>
      <vt:lpstr>Also, there are other clauses that can “trigger” the subjunctive (C1 clauses)</vt:lpstr>
    </vt:vector>
  </TitlesOfParts>
  <Company>Monroe Community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¡El subjuntivo!</dc:title>
  <dc:creator>Monroe Community College</dc:creator>
  <cp:lastModifiedBy>Monroe Community College</cp:lastModifiedBy>
  <cp:revision>19</cp:revision>
  <dcterms:created xsi:type="dcterms:W3CDTF">2015-02-27T15:51:19Z</dcterms:created>
  <dcterms:modified xsi:type="dcterms:W3CDTF">2015-02-27T16:57:26Z</dcterms:modified>
</cp:coreProperties>
</file>